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imes New Roman" charset="1" panose="02030502070405020303"/>
      <p:regular r:id="rId10"/>
    </p:embeddedFont>
    <p:embeddedFont>
      <p:font typeface="Times New Roman Bold" charset="1" panose="02030802070405020303"/>
      <p:regular r:id="rId11"/>
    </p:embeddedFont>
    <p:embeddedFont>
      <p:font typeface="Times New Roman Italics" charset="1" panose="02030502070405090303"/>
      <p:regular r:id="rId12"/>
    </p:embeddedFont>
    <p:embeddedFont>
      <p:font typeface="Times New Roman Bold Italics" charset="1" panose="02030802070405090303"/>
      <p:regular r:id="rId13"/>
    </p:embeddedFont>
    <p:embeddedFont>
      <p:font typeface="Times New Roman Medium" charset="1" panose="02030502070405020303"/>
      <p:regular r:id="rId14"/>
    </p:embeddedFont>
    <p:embeddedFont>
      <p:font typeface="Times New Roman Medium Italics" charset="1" panose="02030502070405090303"/>
      <p:regular r:id="rId15"/>
    </p:embeddedFont>
    <p:embeddedFont>
      <p:font typeface="Times New Roman Semi-Bold" charset="1" panose="02030702070405020303"/>
      <p:regular r:id="rId16"/>
    </p:embeddedFont>
    <p:embeddedFont>
      <p:font typeface="Times New Roman Semi-Bold Italics" charset="1" panose="02030702070405090303"/>
      <p:regular r:id="rId17"/>
    </p:embeddedFont>
    <p:embeddedFont>
      <p:font typeface="Times New Roman Ultra-Bold" charset="1" panose="02030902070405020303"/>
      <p:regular r:id="rId18"/>
    </p:embeddedFont>
    <p:embeddedFont>
      <p:font typeface="Agrandir" charset="1" panose="00000500000000000000"/>
      <p:regular r:id="rId19"/>
    </p:embeddedFont>
    <p:embeddedFont>
      <p:font typeface="Agrandir Bold" charset="1" panose="00000800000000000000"/>
      <p:regular r:id="rId20"/>
    </p:embeddedFont>
    <p:embeddedFont>
      <p:font typeface="Agrandir Italics" charset="1" panose="00000500000000000000"/>
      <p:regular r:id="rId21"/>
    </p:embeddedFont>
    <p:embeddedFont>
      <p:font typeface="Agrandir Bold Italics" charset="1" panose="00000800000000000000"/>
      <p:regular r:id="rId22"/>
    </p:embeddedFont>
    <p:embeddedFont>
      <p:font typeface="Agrandir Thin" charset="1" panose="00000200000000000000"/>
      <p:regular r:id="rId23"/>
    </p:embeddedFont>
    <p:embeddedFont>
      <p:font typeface="Agrandir Thin Italics" charset="1" panose="00000200000000000000"/>
      <p:regular r:id="rId24"/>
    </p:embeddedFont>
    <p:embeddedFont>
      <p:font typeface="Agrandir Medium" charset="1" panose="00000600000000000000"/>
      <p:regular r:id="rId25"/>
    </p:embeddedFont>
    <p:embeddedFont>
      <p:font typeface="Agrandir Medium Italics" charset="1" panose="00000600000000000000"/>
      <p:regular r:id="rId26"/>
    </p:embeddedFont>
    <p:embeddedFont>
      <p:font typeface="Agrandir Ultra-Bold" charset="1" panose="00000A00000000000000"/>
      <p:regular r:id="rId27"/>
    </p:embeddedFont>
    <p:embeddedFont>
      <p:font typeface="Agrandir Ultra-Bold Italics" charset="1" panose="00000A00000000000000"/>
      <p:regular r:id="rId28"/>
    </p:embeddedFont>
    <p:embeddedFont>
      <p:font typeface="Agrandir Heavy" charset="1" panose="00000900000000000000"/>
      <p:regular r:id="rId29"/>
    </p:embeddedFont>
    <p:embeddedFont>
      <p:font typeface="Agrandir Heavy Italics" charset="1" panose="000009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../media/image6.gif" Type="http://schemas.openxmlformats.org/officeDocument/2006/relationships/image"/><Relationship Id="rId4" Target="../media/image7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../media/image7.gif" Type="http://schemas.openxmlformats.org/officeDocument/2006/relationships/image"/><Relationship Id="rId4" Target="../media/image6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../media/image7.gif" Type="http://schemas.openxmlformats.org/officeDocument/2006/relationships/image"/><Relationship Id="rId4" Target="../media/image6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Relationship Id="rId5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9.gif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gif" Type="http://schemas.openxmlformats.org/officeDocument/2006/relationships/image"/><Relationship Id="rId3" Target="../media/image1.gif" Type="http://schemas.openxmlformats.org/officeDocument/2006/relationships/image"/><Relationship Id="rId4" Target="../media/image12.gif" Type="http://schemas.openxmlformats.org/officeDocument/2006/relationships/image"/><Relationship Id="rId5" Target="../media/image6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333452" y="-1797179"/>
            <a:ext cx="15735219" cy="1388135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000871" y="2916696"/>
            <a:ext cx="12286259" cy="4453608"/>
            <a:chOff x="0" y="0"/>
            <a:chExt cx="16381678" cy="593814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21615"/>
              <a:ext cx="16381678" cy="50617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667"/>
                </a:lnSpc>
              </a:pPr>
              <a:r>
                <a:rPr lang="en-US" sz="12425">
                  <a:solidFill>
                    <a:srgbClr val="2B2B2B"/>
                  </a:solidFill>
                  <a:latin typeface="Agrandir"/>
                </a:rPr>
                <a:t>Yönelimli Nesne Tespiti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176304"/>
              <a:ext cx="16381678" cy="761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6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0" y="0"/>
            <a:ext cx="18910744" cy="18910744"/>
          </a:xfrm>
          <a:custGeom>
            <a:avLst/>
            <a:gdLst/>
            <a:ahLst/>
            <a:cxnLst/>
            <a:rect r="r" b="b" t="t" l="l"/>
            <a:pathLst>
              <a:path h="18910744" w="18910744">
                <a:moveTo>
                  <a:pt x="0" y="0"/>
                </a:moveTo>
                <a:lnTo>
                  <a:pt x="18910744" y="0"/>
                </a:lnTo>
                <a:lnTo>
                  <a:pt x="18910744" y="18910744"/>
                </a:lnTo>
                <a:lnTo>
                  <a:pt x="0" y="189107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78232" y="4101328"/>
            <a:ext cx="11331535" cy="2140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6037">
                <a:solidFill>
                  <a:srgbClr val="000000"/>
                </a:solidFill>
                <a:latin typeface="Agrandir Bold"/>
              </a:rPr>
              <a:t>Giriş</a:t>
            </a:r>
          </a:p>
          <a:p>
            <a:pPr algn="ctr">
              <a:lnSpc>
                <a:spcPts val="4489"/>
              </a:lnSpc>
              <a:spcBef>
                <a:spcPct val="0"/>
              </a:spcBef>
            </a:pPr>
            <a:r>
              <a:rPr lang="en-US" sz="4081">
                <a:solidFill>
                  <a:srgbClr val="000000"/>
                </a:solidFill>
                <a:latin typeface="Agrandir"/>
              </a:rPr>
              <a:t>Bu projede u</a:t>
            </a:r>
            <a:r>
              <a:rPr lang="en-US" sz="4081">
                <a:solidFill>
                  <a:srgbClr val="000000"/>
                </a:solidFill>
                <a:latin typeface="Agrandir"/>
              </a:rPr>
              <a:t>ydu görüntüleri kullanılarak eğitilen</a:t>
            </a:r>
          </a:p>
          <a:p>
            <a:pPr algn="ctr">
              <a:lnSpc>
                <a:spcPts val="4489"/>
              </a:lnSpc>
              <a:spcBef>
                <a:spcPct val="0"/>
              </a:spcBef>
            </a:pPr>
            <a:r>
              <a:rPr lang="en-US" sz="4081">
                <a:solidFill>
                  <a:srgbClr val="000000"/>
                </a:solidFill>
                <a:latin typeface="Agrandir"/>
              </a:rPr>
              <a:t>nesne tespit modeli ve çıktıları incelenmiştir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3562916" y="-8102567"/>
            <a:ext cx="19770751" cy="1826253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-1509885" y="7232982"/>
            <a:ext cx="5468057" cy="610803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-2393000" y="-3374855"/>
            <a:ext cx="5352514" cy="74103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764391" y="1155733"/>
            <a:ext cx="19770751" cy="1826253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51715" y="2127567"/>
            <a:ext cx="12184569" cy="574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2B2B2B"/>
                </a:solidFill>
                <a:latin typeface="Agrandir Bold"/>
              </a:rPr>
              <a:t>Veri Seti</a:t>
            </a:r>
            <a:r>
              <a:rPr lang="en-US" sz="5999" u="none">
                <a:solidFill>
                  <a:srgbClr val="2B2B2B"/>
                </a:solidFill>
                <a:latin typeface="Agrandir Bold"/>
              </a:rPr>
              <a:t> Açıklaması</a:t>
            </a:r>
          </a:p>
          <a:p>
            <a:pPr algn="just" marL="0" indent="0" lvl="0">
              <a:lnSpc>
                <a:spcPts val="5599"/>
              </a:lnSpc>
              <a:spcBef>
                <a:spcPct val="0"/>
              </a:spcBef>
            </a:pPr>
          </a:p>
          <a:p>
            <a:pPr algn="just" marL="863598" indent="-431799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u="none">
                <a:solidFill>
                  <a:srgbClr val="2B2B2B"/>
                </a:solidFill>
                <a:latin typeface="Agrandir"/>
              </a:rPr>
              <a:t>Uzaydan çekilmiş görüntüler.</a:t>
            </a:r>
          </a:p>
          <a:p>
            <a:pPr algn="just" marL="863598" indent="-431799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u="none">
                <a:solidFill>
                  <a:srgbClr val="2B2B2B"/>
                </a:solidFill>
                <a:latin typeface="Agrandir"/>
              </a:rPr>
              <a:t>Araç, gemi, liman, köprü ve uçak olmak üzere toplam 5 sınıftan oluşmaktadır.</a:t>
            </a:r>
          </a:p>
          <a:p>
            <a:pPr algn="just" marL="863598" indent="-431799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u="none">
                <a:solidFill>
                  <a:srgbClr val="2B2B2B"/>
                </a:solidFill>
                <a:latin typeface="Agrandir"/>
              </a:rPr>
              <a:t>Toplam örnek sayısı: 14.000</a:t>
            </a:r>
          </a:p>
          <a:p>
            <a:pPr algn="just">
              <a:lnSpc>
                <a:spcPts val="3920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920"/>
              </a:lnSpc>
              <a:spcBef>
                <a:spcPct val="0"/>
              </a:spcBef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11925318" y="-172786"/>
            <a:ext cx="15735219" cy="138813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594503" y="3890963"/>
            <a:ext cx="9098995" cy="232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20"/>
              </a:lnSpc>
            </a:pPr>
            <a:r>
              <a:rPr lang="en-US" sz="6100">
                <a:solidFill>
                  <a:srgbClr val="000000"/>
                </a:solidFill>
                <a:latin typeface="Agrandir Bold"/>
              </a:rPr>
              <a:t>Veri Ön işleme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Agrandir"/>
              </a:rPr>
              <a:t>Verilerin eğitebilir formata gelmesi için</a:t>
            </a:r>
          </a:p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Agrandir"/>
              </a:rPr>
              <a:t>gerekli ön işlemeler yapılmıştır.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01926" y="1028700"/>
            <a:ext cx="19770751" cy="1826253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943416" y="3080067"/>
            <a:ext cx="14401169" cy="384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>
                <a:solidFill>
                  <a:srgbClr val="2B2B2B"/>
                </a:solidFill>
                <a:latin typeface="Agrandir Bold"/>
              </a:rPr>
              <a:t>YOLOv8n-obb</a:t>
            </a:r>
          </a:p>
          <a:p>
            <a:pPr>
              <a:lnSpc>
                <a:spcPts val="5599"/>
              </a:lnSpc>
            </a:pP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2B2B2B"/>
                </a:solidFill>
                <a:latin typeface="Agrandir"/>
              </a:rPr>
              <a:t>Yönelimli nesne takibi için kullanılan YOLOv8n-obb modeli tecih edilimiştir.</a:t>
            </a:r>
            <a:r>
              <a:rPr lang="en-US" sz="3999">
                <a:solidFill>
                  <a:srgbClr val="2B2B2B"/>
                </a:solidFill>
                <a:latin typeface="Agrandir"/>
              </a:rPr>
              <a:t>  Model 15 epoch boyunca eğitilmiştir.   </a:t>
            </a:r>
          </a:p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8634226" y="-365579"/>
            <a:ext cx="15735219" cy="138813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981779" y="4496548"/>
            <a:ext cx="14324442" cy="2863199"/>
          </a:xfrm>
          <a:custGeom>
            <a:avLst/>
            <a:gdLst/>
            <a:ahLst/>
            <a:cxnLst/>
            <a:rect r="r" b="b" t="t" l="l"/>
            <a:pathLst>
              <a:path h="2863199" w="14324442">
                <a:moveTo>
                  <a:pt x="0" y="0"/>
                </a:moveTo>
                <a:lnTo>
                  <a:pt x="14324442" y="0"/>
                </a:lnTo>
                <a:lnTo>
                  <a:pt x="14324442" y="2863199"/>
                </a:lnTo>
                <a:lnTo>
                  <a:pt x="0" y="2863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054" t="-242551" r="-25808" b="-12067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60783" y="2291134"/>
            <a:ext cx="1383899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1"/>
              </a:lnSpc>
              <a:spcBef>
                <a:spcPct val="0"/>
              </a:spcBef>
            </a:pPr>
            <a:r>
              <a:rPr lang="en-US" sz="5967">
                <a:solidFill>
                  <a:srgbClr val="000000"/>
                </a:solidFill>
                <a:latin typeface="Agrandir Bold"/>
              </a:rPr>
              <a:t>Modelin performans değerlendirmesi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553198" y="-3298660"/>
            <a:ext cx="8670039" cy="865472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5613508" y="2332133"/>
            <a:ext cx="7060984" cy="6402903"/>
          </a:xfrm>
          <a:custGeom>
            <a:avLst/>
            <a:gdLst/>
            <a:ahLst/>
            <a:cxnLst/>
            <a:rect r="r" b="b" t="t" l="l"/>
            <a:pathLst>
              <a:path h="6402903" w="7060984">
                <a:moveTo>
                  <a:pt x="0" y="0"/>
                </a:moveTo>
                <a:lnTo>
                  <a:pt x="7060984" y="0"/>
                </a:lnTo>
                <a:lnTo>
                  <a:pt x="7060984" y="6402903"/>
                </a:lnTo>
                <a:lnTo>
                  <a:pt x="0" y="6402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027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52523" y="1770158"/>
            <a:ext cx="4582954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4"/>
              </a:lnSpc>
              <a:spcBef>
                <a:spcPct val="0"/>
              </a:spcBef>
            </a:pPr>
            <a:r>
              <a:rPr lang="en-US" sz="3287">
                <a:solidFill>
                  <a:srgbClr val="000000"/>
                </a:solidFill>
                <a:latin typeface="Times New Roman"/>
              </a:rPr>
              <a:t>P2747__1__0___1281.png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8059" y="9191625"/>
            <a:ext cx="1585188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3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Times New Roman"/>
              </a:rPr>
              <a:t>model.predict("2747__1__0___1281.png", save=True, show_labels=False,show_conf=False)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68189" y="541433"/>
            <a:ext cx="5351622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4"/>
              </a:lnSpc>
              <a:spcBef>
                <a:spcPct val="0"/>
              </a:spcBef>
            </a:pPr>
            <a:r>
              <a:rPr lang="en-US" sz="4787">
                <a:solidFill>
                  <a:srgbClr val="000000"/>
                </a:solidFill>
                <a:latin typeface="Times New Roman"/>
              </a:rPr>
              <a:t>Örnek Model Çıktısı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911263" y="4369397"/>
            <a:ext cx="8465475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 u="none">
                <a:solidFill>
                  <a:srgbClr val="2B2B2B"/>
                </a:solidFill>
                <a:latin typeface="Agrandir"/>
              </a:rPr>
              <a:t>Teşekkürler!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DAF5XjHNjb8</dc:identifier>
  <dcterms:modified xsi:type="dcterms:W3CDTF">2011-08-01T06:04:30Z</dcterms:modified>
  <cp:revision>1</cp:revision>
  <dc:title>Obezite veya KVH riski</dc:title>
</cp:coreProperties>
</file>